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6" r:id="rId5"/>
    <p:sldId id="281" r:id="rId6"/>
    <p:sldId id="305" r:id="rId7"/>
    <p:sldId id="306" r:id="rId8"/>
    <p:sldId id="309" r:id="rId9"/>
    <p:sldId id="310" r:id="rId10"/>
    <p:sldId id="317" r:id="rId11"/>
    <p:sldId id="307" r:id="rId12"/>
    <p:sldId id="319" r:id="rId13"/>
    <p:sldId id="318" r:id="rId14"/>
    <p:sldId id="308" r:id="rId15"/>
    <p:sldId id="315" r:id="rId16"/>
    <p:sldId id="316" r:id="rId17"/>
    <p:sldId id="320" r:id="rId18"/>
    <p:sldId id="259" r:id="rId19"/>
    <p:sldId id="314" r:id="rId20"/>
    <p:sldId id="321" r:id="rId21"/>
    <p:sldId id="322" r:id="rId22"/>
    <p:sldId id="331" r:id="rId23"/>
    <p:sldId id="304" r:id="rId24"/>
    <p:sldId id="312" r:id="rId25"/>
    <p:sldId id="311" r:id="rId26"/>
    <p:sldId id="313" r:id="rId27"/>
    <p:sldId id="325" r:id="rId28"/>
    <p:sldId id="323" r:id="rId29"/>
    <p:sldId id="324" r:id="rId30"/>
    <p:sldId id="326" r:id="rId31"/>
    <p:sldId id="327" r:id="rId32"/>
    <p:sldId id="328" r:id="rId33"/>
    <p:sldId id="329" r:id="rId34"/>
    <p:sldId id="330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877" autoAdjust="0"/>
    <p:restoredTop sz="94598" autoAdjust="0"/>
  </p:normalViewPr>
  <p:slideViewPr>
    <p:cSldViewPr snapToGrid="0">
      <p:cViewPr varScale="1">
        <p:scale>
          <a:sx n="146" d="100"/>
          <a:sy n="146" d="100"/>
        </p:scale>
        <p:origin x="272" y="16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2/17/23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g>
</file>

<file path=ppt/media/image5.jpg>
</file>

<file path=ppt/media/image6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2/17/23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708590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scioly.org/wiki/index.php/Template:Coffee" TargetMode="External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6.xml"/><Relationship Id="rId4" Type="http://schemas.openxmlformats.org/officeDocument/2006/relationships/hyperlink" Target="https://creativecommons.org/licenses/by/3.0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hyperlink" Target="https://iiif.io/get-started/image-servers/" TargetMode="External"/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hyperlink" Target="https://iiif.io/guides/using_iiif_resources/#tools-for-viewing-manifests" TargetMode="External"/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hyperlink" Target="https://ebeshero.github.io/thalaba/cytosc.html" TargetMode="External"/><Relationship Id="rId2" Type="http://schemas.openxmlformats.org/officeDocument/2006/relationships/hyperlink" Target="https://gephi.org/" TargetMode="External"/><Relationship Id="rId1" Type="http://schemas.openxmlformats.org/officeDocument/2006/relationships/slideLayout" Target="../slideLayouts/slideLayout6.xml"/><Relationship Id="rId5" Type="http://schemas.openxmlformats.org/officeDocument/2006/relationships/hyperlink" Target="https://timeline.knightlab.com/" TargetMode="External"/><Relationship Id="rId4" Type="http://schemas.openxmlformats.org/officeDocument/2006/relationships/hyperlink" Target="http://www.viseyes.org/viseyes.ht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hcommons.org/deposits/objects/hc:31188/datastreams/CONTENT/content" TargetMode="External"/><Relationship Id="rId2" Type="http://schemas.openxmlformats.org/officeDocument/2006/relationships/hyperlink" Target="http://journalofdigitalhumanities.org/1-4/evaluating-collaborative-digital-scholarship-by-bethany-nowviskie/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6" name="Straight Connector 15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17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8" name="Rectangle 19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1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Goals, Principles, and Tools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/>
              <a:t>17 February 2023</a:t>
            </a:r>
            <a:endParaRPr lang="en-US" dirty="0"/>
          </a:p>
        </p:txBody>
      </p:sp>
      <p:cxnSp>
        <p:nvCxnSpPr>
          <p:cNvPr id="30" name="Straight Connector 2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Placeholder 10" descr="Sewing and textile toolkit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2"/>
          <a:srcRect r="28793" b="-1"/>
          <a:stretch/>
        </p:blipFill>
        <p:spPr>
          <a:xfrm>
            <a:off x="4876158" y="0"/>
            <a:ext cx="7315841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B100490-48C7-3EB9-EC3B-A943ED6078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F594986-015E-5FA6-4B5E-A6F5AA72189E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Managing expectations, time, budget, scope</a:t>
            </a:r>
          </a:p>
          <a:p>
            <a:r>
              <a:rPr lang="en-US" dirty="0"/>
              <a:t>Managing and streamlining workflow</a:t>
            </a:r>
          </a:p>
          <a:p>
            <a:r>
              <a:rPr lang="en-US" dirty="0"/>
              <a:t>Organizing and communicating with team members (establishing work culture—especially when team members aren’t used to collaborative work)</a:t>
            </a:r>
          </a:p>
          <a:p>
            <a:r>
              <a:rPr lang="en-US" dirty="0"/>
              <a:t>Tools: Governance documents (project charters, contracts, etc.) and annual planning cycles (tasks, outcomes, responsibilities, reporting)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E2C269-A3A9-0BE9-2037-BAD12C64B1B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82447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00D0A9-96D7-1312-677B-C7762529B2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Analysis and Evaluation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5C6AF3D-BF7B-72FF-6A66-CE1E6FBEA9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Clear goals make it easier to determine when they have been met and thus track progress. </a:t>
            </a:r>
          </a:p>
          <a:p>
            <a:r>
              <a:rPr lang="en-US" dirty="0"/>
              <a:t>One large project, or several small projects?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6939C2A-7A62-DA1F-3300-67B92BFC3E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D5C816-DB90-5314-1FF9-FF1D544516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0A31BA2-DC0D-1E95-1319-9E8B070509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721393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40F0EF-5AAC-8801-9055-C110396B4D9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Digital Restoration Drama</a:t>
            </a:r>
          </a:p>
        </p:txBody>
      </p:sp>
      <p:sp>
        <p:nvSpPr>
          <p:cNvPr id="7" name="Subtitle 6">
            <a:extLst>
              <a:ext uri="{FF2B5EF4-FFF2-40B4-BE49-F238E27FC236}">
                <a16:creationId xmlns:a16="http://schemas.microsoft.com/office/drawing/2014/main" id="{BF27A38A-6E5D-0F65-0B01-C5EA395B9B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1: Research Problem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30B2E5-ACEE-1C1E-1E04-F52C49AB02A6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1518900" y="6356350"/>
            <a:ext cx="673100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12</a:t>
            </a:fld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E48B16-DFF8-57F9-C0F0-B8B6B6ABB516}"/>
              </a:ext>
            </a:extLst>
          </p:cNvPr>
          <p:cNvSpPr txBox="1"/>
          <p:nvPr/>
        </p:nvSpPr>
        <p:spPr>
          <a:xfrm>
            <a:off x="5911814" y="829116"/>
            <a:ext cx="610873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Initial research problem: </a:t>
            </a:r>
            <a:r>
              <a:rPr lang="en-US" dirty="0"/>
              <a:t>Many plays written during the Restoration are difficult to access. They aren’t frequently reprinted, and the microfilm versions available through </a:t>
            </a:r>
            <a:r>
              <a:rPr lang="en-US" i="1" dirty="0"/>
              <a:t>Early English Books Online</a:t>
            </a:r>
            <a:r>
              <a:rPr lang="en-US" dirty="0"/>
              <a:t> are often difficult to read, impossible to search, and unusable to anyone with vision impairments. </a:t>
            </a:r>
          </a:p>
          <a:p>
            <a:endParaRPr lang="en-US" dirty="0"/>
          </a:p>
          <a:p>
            <a:r>
              <a:rPr lang="en-US" b="1" dirty="0"/>
              <a:t>Necessary work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 scope of “Restoration”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catalogue plays (written? performed? published?)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 metadata needs and how to store/represent them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locate copies (EEBO, EEBO-TCP, archival holdings)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determine priorities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figure out encoding needs, transcribe and encode each play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Figure out web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Convert encoded texts to HTML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Integrate metadata with HTML</a:t>
            </a:r>
          </a:p>
        </p:txBody>
      </p:sp>
    </p:spTree>
    <p:extLst>
      <p:ext uri="{BB962C8B-B14F-4D97-AF65-F5344CB8AC3E}">
        <p14:creationId xmlns:p14="http://schemas.microsoft.com/office/powerpoint/2010/main" val="35014997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D6C70-A43C-7F69-B8A7-C8355A3492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Digital Restoration Drama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D2619E-7E14-9A2A-444C-D36040A704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2: Benefits and Tools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C15A-4887-6BB3-FE46-E037C88412B7}"/>
              </a:ext>
            </a:extLst>
          </p:cNvPr>
          <p:cNvSpPr txBox="1"/>
          <p:nvPr/>
        </p:nvSpPr>
        <p:spPr>
          <a:xfrm>
            <a:off x="5911814" y="829116"/>
            <a:ext cx="610873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Who benefits?: </a:t>
            </a:r>
            <a:r>
              <a:rPr lang="en-US" dirty="0"/>
              <a:t>Me, anyone wanting to read/study/research/perform relatively obscure Restoration drama. Training tool for assistants wanting to learn TEI or DH. </a:t>
            </a:r>
          </a:p>
          <a:p>
            <a:endParaRPr lang="en-US" dirty="0"/>
          </a:p>
          <a:p>
            <a:r>
              <a:rPr lang="en-US" b="1" dirty="0"/>
              <a:t>Tools</a:t>
            </a:r>
            <a:r>
              <a:rPr lang="en-US" dirty="0"/>
              <a:t>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SQL database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Using open-source MySQL database software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PHP (to integrate SQL database with HTML)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XML-TEI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Often derived from 18thConnect’s </a:t>
            </a:r>
            <a:r>
              <a:rPr lang="en-US" dirty="0" err="1"/>
              <a:t>TypeWright</a:t>
            </a:r>
            <a:r>
              <a:rPr lang="en-US" dirty="0"/>
              <a:t> program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Need Oxygen XML Editor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Web hosting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Reclaim hosting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HTML + CSS 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dirty="0"/>
              <a:t>Hired external contractor, but needed to understand enough to make adjustments.</a:t>
            </a:r>
          </a:p>
        </p:txBody>
      </p:sp>
    </p:spTree>
    <p:extLst>
      <p:ext uri="{BB962C8B-B14F-4D97-AF65-F5344CB8AC3E}">
        <p14:creationId xmlns:p14="http://schemas.microsoft.com/office/powerpoint/2010/main" val="26160134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4D6C70-A43C-7F69-B8A7-C8355A3492B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Example: Digital Restoration Drama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D2619E-7E14-9A2A-444C-D36040A7049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Part 3: Project Status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37DCC15A-4887-6BB3-FE46-E037C88412B7}"/>
              </a:ext>
            </a:extLst>
          </p:cNvPr>
          <p:cNvSpPr txBox="1"/>
          <p:nvPr/>
        </p:nvSpPr>
        <p:spPr>
          <a:xfrm>
            <a:off x="5911814" y="829116"/>
            <a:ext cx="610873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First Phase: </a:t>
            </a:r>
            <a:endParaRPr lang="en-US" dirty="0"/>
          </a:p>
          <a:p>
            <a:r>
              <a:rPr lang="en-US" dirty="0"/>
              <a:t>Learned many tools commonly used in DH projects. </a:t>
            </a:r>
          </a:p>
          <a:p>
            <a:r>
              <a:rPr lang="en-US" dirty="0"/>
              <a:t>TEI-encoded 8 plays </a:t>
            </a:r>
          </a:p>
          <a:p>
            <a:r>
              <a:rPr lang="en-US" dirty="0"/>
              <a:t>Learned some XSLT and </a:t>
            </a:r>
            <a:r>
              <a:rPr lang="en-US" dirty="0" err="1"/>
              <a:t>Xquery</a:t>
            </a:r>
            <a:endParaRPr lang="en-US" dirty="0"/>
          </a:p>
          <a:p>
            <a:r>
              <a:rPr lang="en-US" dirty="0"/>
              <a:t>Built a MySQL database with metadata for ~500 plays. </a:t>
            </a:r>
          </a:p>
          <a:p>
            <a:r>
              <a:rPr lang="en-US" dirty="0"/>
              <a:t>Worked with an outside web developer and a student assistant</a:t>
            </a:r>
          </a:p>
          <a:p>
            <a:r>
              <a:rPr lang="en-US" dirty="0"/>
              <a:t>Presented at several conferences (both DH-focused and field-specific) </a:t>
            </a:r>
          </a:p>
          <a:p>
            <a:r>
              <a:rPr lang="en-US" dirty="0"/>
              <a:t>Had a formal DH component for my PhD dissertation</a:t>
            </a:r>
          </a:p>
          <a:p>
            <a:endParaRPr lang="en-US" dirty="0"/>
          </a:p>
          <a:p>
            <a:r>
              <a:rPr lang="en-US" b="1" dirty="0"/>
              <a:t>Current/Next Phase: </a:t>
            </a:r>
          </a:p>
          <a:p>
            <a:r>
              <a:rPr lang="en-US" dirty="0"/>
              <a:t>Joining Linked Early Modern Drama Online (LEMDO) </a:t>
            </a:r>
          </a:p>
          <a:p>
            <a:r>
              <a:rPr lang="en-US" dirty="0"/>
              <a:t>Converting TEI-encoded plays to LEMDO schema</a:t>
            </a:r>
          </a:p>
          <a:p>
            <a:r>
              <a:rPr lang="en-US" dirty="0"/>
              <a:t>Encoding more plays (high priority vs. low priority) </a:t>
            </a:r>
          </a:p>
          <a:p>
            <a:r>
              <a:rPr lang="en-US" dirty="0"/>
              <a:t>Working with/training additional transcribers</a:t>
            </a:r>
          </a:p>
          <a:p>
            <a:r>
              <a:rPr lang="en-US" dirty="0"/>
              <a:t>Adding critical material, refining and creating further documentation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742250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Principles</a:t>
            </a:r>
          </a:p>
        </p:txBody>
      </p:sp>
      <p:pic>
        <p:nvPicPr>
          <p:cNvPr id="13" name="Picture Placeholder 12" descr="A wall covered with sticky notes.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3E7E82AD-CC03-D2F7-402D-76A80F8E66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Externally Imposed Principles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F43EE-B111-D497-7C99-13FACE7AD99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Community driven</a:t>
            </a:r>
          </a:p>
          <a:p>
            <a:r>
              <a:rPr lang="en-US" dirty="0"/>
              <a:t>“Best practice”</a:t>
            </a:r>
          </a:p>
          <a:p>
            <a:r>
              <a:rPr lang="en-US" dirty="0"/>
              <a:t>Accepted standards across multiple projects, disciplines</a:t>
            </a:r>
          </a:p>
          <a:p>
            <a:r>
              <a:rPr lang="en-US" dirty="0"/>
              <a:t>Project longevity, interoperability</a:t>
            </a:r>
          </a:p>
          <a:p>
            <a:endParaRPr lang="en-US" dirty="0"/>
          </a:p>
          <a:p>
            <a:r>
              <a:rPr lang="en-US" dirty="0"/>
              <a:t>Examples: TEI, Dublin Core, Linked Open Data</a:t>
            </a:r>
          </a:p>
        </p:txBody>
      </p:sp>
    </p:spTree>
    <p:extLst>
      <p:ext uri="{BB962C8B-B14F-4D97-AF65-F5344CB8AC3E}">
        <p14:creationId xmlns:p14="http://schemas.microsoft.com/office/powerpoint/2010/main" val="403856741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AA933B8-0228-9FB4-0A4D-F82FBC67A2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Internal Principles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3B69686-7D74-B454-3F4C-F8BE83660D4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Specific to your project needs</a:t>
            </a:r>
          </a:p>
          <a:p>
            <a:r>
              <a:rPr lang="en-US" dirty="0"/>
              <a:t>Usually refinements of external principles/community standards</a:t>
            </a:r>
          </a:p>
          <a:p>
            <a:r>
              <a:rPr lang="en-US" dirty="0"/>
              <a:t>Consistency and control across all project materials</a:t>
            </a:r>
          </a:p>
          <a:p>
            <a:r>
              <a:rPr lang="en-US" dirty="0"/>
              <a:t>	ODD and </a:t>
            </a:r>
            <a:r>
              <a:rPr lang="en-US" dirty="0" err="1"/>
              <a:t>Schematron</a:t>
            </a:r>
            <a:r>
              <a:rPr lang="en-US" dirty="0"/>
              <a:t> are important for this in XML documents</a:t>
            </a:r>
          </a:p>
          <a:p>
            <a:endParaRPr lang="en-US" dirty="0"/>
          </a:p>
          <a:p>
            <a:r>
              <a:rPr lang="en-US" dirty="0"/>
              <a:t>Examples: Using a subset of TEI, defining TEI attributes, controlled vocabularies, etc.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213CC1-C3BC-0BB9-DB80-D1283BD3EF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281597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8C3F6-C068-C7ED-0290-D75BF4A4DD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Documentation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E330BB8-BB62-E704-15B3-B23D03F6C6B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What choices have you made? </a:t>
            </a:r>
          </a:p>
          <a:p>
            <a:r>
              <a:rPr lang="en-US" dirty="0"/>
              <a:t>How have you implemented them? </a:t>
            </a:r>
          </a:p>
          <a:p>
            <a:r>
              <a:rPr lang="en-US" dirty="0"/>
              <a:t>Should be comprehensive enough to allow someone to understand your project from the backend (i.e., without the user interface). </a:t>
            </a:r>
          </a:p>
          <a:p>
            <a:r>
              <a:rPr lang="en-US" dirty="0"/>
              <a:t>Like citing your sources or writing up your methodology, but for code. </a:t>
            </a:r>
          </a:p>
          <a:p>
            <a:r>
              <a:rPr lang="en-US" dirty="0"/>
              <a:t>Document as you go</a:t>
            </a:r>
          </a:p>
          <a:p>
            <a:r>
              <a:rPr lang="en-US" dirty="0"/>
              <a:t>Greater longevity, greater potential reach (more can be done with your data)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3804B5E-8103-F63E-F5D3-A419A7A66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877753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cup of coffee&#10;&#10;Description automatically generated with medium confidence">
            <a:extLst>
              <a:ext uri="{FF2B5EF4-FFF2-40B4-BE49-F238E27FC236}">
                <a16:creationId xmlns:a16="http://schemas.microsoft.com/office/drawing/2014/main" id="{4A8AC9DD-05FD-533F-943E-573CD972C00E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1666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12349FF-7742-42ED-ADF3-238B5DDD17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2307" y="4237318"/>
            <a:ext cx="12188952" cy="2620682"/>
          </a:xfrm>
          <a:prstGeom prst="rect">
            <a:avLst/>
          </a:prstGeom>
          <a:gradFill>
            <a:gsLst>
              <a:gs pos="42000">
                <a:srgbClr val="000000">
                  <a:alpha val="14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1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090814F-7BA5-42D9-F119-29D74AD75E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6" y="5528235"/>
            <a:ext cx="10696574" cy="770964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dirty="0">
                <a:solidFill>
                  <a:srgbClr val="FFFFFF"/>
                </a:solidFill>
              </a:rPr>
              <a:t>Break Time (10 minutes)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52E6E9-2276-8029-397E-3A1BA3AF1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19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A52B04-758D-FEDC-DEB5-8F3A3B6C5043}"/>
              </a:ext>
            </a:extLst>
          </p:cNvPr>
          <p:cNvSpPr txBox="1"/>
          <p:nvPr/>
        </p:nvSpPr>
        <p:spPr>
          <a:xfrm>
            <a:off x="9812823" y="6657945"/>
            <a:ext cx="2379177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scioly.org/wiki/index.php/Template:Coffee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160313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pic>
        <p:nvPicPr>
          <p:cNvPr id="17" name="Picture Placeholder 16" descr="White puzzle with one red piece">
            <a:extLst>
              <a:ext uri="{FF2B5EF4-FFF2-40B4-BE49-F238E27FC236}">
                <a16:creationId xmlns:a16="http://schemas.microsoft.com/office/drawing/2014/main" id="{069DD88F-78FC-4DAA-A2E4-DDE824B5301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 l="26719" r="26719"/>
          <a:stretch/>
        </p:blipFill>
        <p:spPr/>
      </p:pic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4294967295"/>
          </p:nvPr>
        </p:nvSpPr>
        <p:spPr>
          <a:xfrm>
            <a:off x="9599613" y="6356350"/>
            <a:ext cx="2592387" cy="365125"/>
          </a:xfrm>
        </p:spPr>
        <p:txBody>
          <a:bodyPr/>
          <a:lstStyle/>
          <a:p>
            <a:r>
              <a:rPr lang="en-US" dirty="0"/>
              <a:t>2/17/2023</a:t>
            </a:r>
          </a:p>
        </p:txBody>
      </p:sp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Tools</a:t>
            </a: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3" name="Picture Placeholder 12" descr="3D box skeletons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4856" r="19889" b="-1"/>
          <a:stretch/>
        </p:blipFill>
        <p:spPr>
          <a:xfrm>
            <a:off x="6515100" y="0"/>
            <a:ext cx="56769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827954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A782DDA-C4F7-DDA1-CC4C-AE53AFE0D77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Important Considerations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508ECBD2-42AC-0A1C-3D2A-A5EEA329A6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Support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FCCD03F-0057-3912-9968-0F4FAD0E42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support do you need from your institution? What are you willing to provide yourself? </a:t>
            </a:r>
          </a:p>
          <a:p>
            <a:r>
              <a:rPr lang="en-US" dirty="0"/>
              <a:t>How is this support managed? </a:t>
            </a:r>
          </a:p>
          <a:p>
            <a:r>
              <a:rPr lang="en-US" dirty="0"/>
              <a:t>What software/hardware is supported? Are there long term plans for support (or sunsetting/shifting support?)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075E4DA-8A36-1CD8-5E19-3A50619D4E6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Access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AB4BFA9-ED83-8304-6125-BB63376B7EB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What do you have to do to gain access to your project? Who controls the data? </a:t>
            </a:r>
          </a:p>
          <a:p>
            <a:r>
              <a:rPr lang="en-US" dirty="0"/>
              <a:t>Who all has access to the data/project? Who </a:t>
            </a:r>
            <a:r>
              <a:rPr lang="en-US" i="1" dirty="0"/>
              <a:t>needs</a:t>
            </a:r>
            <a:r>
              <a:rPr lang="en-US" dirty="0"/>
              <a:t> access to the data/project? </a:t>
            </a:r>
          </a:p>
          <a:p>
            <a:r>
              <a:rPr lang="en-US" dirty="0"/>
              <a:t>Are the tools open source/open access? If so, are they being maintained? If not, are you capable of maintaining them?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4725C6EF-C045-6518-58A1-99BC83FBAB63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Usability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4F65AD5-65BB-57F1-3CD9-1F59632724DA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How easy is the tool to use? How quickly can new collaborators be trained? </a:t>
            </a:r>
          </a:p>
          <a:p>
            <a:r>
              <a:rPr lang="en-US" dirty="0"/>
              <a:t>How easy is the tool for </a:t>
            </a:r>
            <a:r>
              <a:rPr lang="en-US" i="1" dirty="0"/>
              <a:t>users</a:t>
            </a:r>
            <a:r>
              <a:rPr lang="en-US" dirty="0"/>
              <a:t> to navigate (not always applicable)? </a:t>
            </a:r>
          </a:p>
          <a:p>
            <a:r>
              <a:rPr lang="en-US" dirty="0"/>
              <a:t>If you are using custom/unusual tools, what kinds of documentation will be needed by both your team and your users?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7537401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D358D2-7092-A3F0-DC2A-AC742B6052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 dirty="0"/>
              <a:t>Content Management Systems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F8636700-6D32-2AD0-8AB2-8C4BDCBC6ED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302027" y="2386653"/>
            <a:ext cx="9740348" cy="3871271"/>
          </a:xfrm>
        </p:spPr>
        <p:txBody>
          <a:bodyPr/>
          <a:lstStyle/>
          <a:p>
            <a:r>
              <a:rPr lang="en-US" dirty="0"/>
              <a:t>Corpora (backend only, with API for frontend integration) – presentation from developer Dr. Bryan Tarpley.</a:t>
            </a:r>
          </a:p>
          <a:p>
            <a:r>
              <a:rPr lang="en-US" dirty="0"/>
              <a:t>Drupal/</a:t>
            </a:r>
            <a:r>
              <a:rPr lang="en-US" dirty="0" err="1"/>
              <a:t>Islandora</a:t>
            </a:r>
            <a:r>
              <a:rPr lang="en-US" dirty="0"/>
              <a:t> (backend only, with API for frontend integration) </a:t>
            </a:r>
          </a:p>
          <a:p>
            <a:r>
              <a:rPr lang="en-US" dirty="0" err="1"/>
              <a:t>Wordpress</a:t>
            </a:r>
            <a:r>
              <a:rPr lang="en-US" dirty="0"/>
              <a:t> (backend and frontend; easy to start, lots of options for customization, integration of other systems; requires regular updates, some of which may break existing plugins)</a:t>
            </a:r>
          </a:p>
          <a:p>
            <a:r>
              <a:rPr lang="en-US" dirty="0"/>
              <a:t>Scalar (backend and frontend; fairly easy to use, more flexible than </a:t>
            </a:r>
            <a:r>
              <a:rPr lang="en-US" dirty="0" err="1"/>
              <a:t>Omeka</a:t>
            </a:r>
            <a:r>
              <a:rPr lang="en-US" dirty="0"/>
              <a:t>, but not as flexible as </a:t>
            </a:r>
            <a:r>
              <a:rPr lang="en-US" dirty="0" err="1"/>
              <a:t>Wordpress</a:t>
            </a:r>
            <a:r>
              <a:rPr lang="en-US" dirty="0"/>
              <a:t>, “born-digital publishing”) </a:t>
            </a:r>
          </a:p>
          <a:p>
            <a:r>
              <a:rPr lang="en-US" dirty="0" err="1"/>
              <a:t>Omeka</a:t>
            </a:r>
            <a:r>
              <a:rPr lang="en-US" dirty="0"/>
              <a:t> (backend and frontend; very easy to use, but very limited in terms of customization)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6152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0CB8142-82EF-58B0-DC9A-8ACEBED3C5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Hosting/Web Publishing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8A75212-EBBF-1AD1-AFAD-74F8173E780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University hosting: likely requires working with university staff, may be subject to specific technologies or restrictions. </a:t>
            </a:r>
          </a:p>
          <a:p>
            <a:r>
              <a:rPr lang="en-US" dirty="0"/>
              <a:t>Reclaim Hosting/GoDaddy: Independent web hosting. Usually fairly cheap, but requires comprehensive understanding of how your site works (HTML, CSS, etc.) </a:t>
            </a:r>
          </a:p>
          <a:p>
            <a:r>
              <a:rPr lang="en-US" dirty="0"/>
              <a:t>GitHub Pages: Free, limited size and scope, requires knowledge of HTML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A58C36-B4BC-54B0-C3EA-D1840ED91C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450074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9C8245-B6EE-1DA3-2977-A065DD99546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Standards, Programming Languages, and When You Might Use Them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C58B606-0773-E6E5-4ED4-A6366845616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192697" y="2386654"/>
            <a:ext cx="10300804" cy="3310890"/>
          </a:xfrm>
        </p:spPr>
        <p:txBody>
          <a:bodyPr/>
          <a:lstStyle/>
          <a:p>
            <a:r>
              <a:rPr lang="en-US" sz="1800" dirty="0"/>
              <a:t>XML/TEI – The standard for encoding texts in humanities contexts. Allows for a lot of customization, but within community standards. 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	XSLT—used to transform XML into other things</a:t>
            </a:r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1800" dirty="0"/>
              <a:t>	XQuery—used to query XML documents</a:t>
            </a:r>
          </a:p>
          <a:p>
            <a:pPr>
              <a:lnSpc>
                <a:spcPct val="100000"/>
              </a:lnSpc>
            </a:pPr>
            <a:r>
              <a:rPr lang="en-US" sz="1800" dirty="0"/>
              <a:t>HTML &amp; CSS—Building and styling websites</a:t>
            </a:r>
          </a:p>
          <a:p>
            <a:r>
              <a:rPr lang="en-US" sz="1800" dirty="0"/>
              <a:t>JSON – Good for data storage, used by many common APIs (including </a:t>
            </a:r>
            <a:r>
              <a:rPr lang="en-US" sz="1800" dirty="0" err="1"/>
              <a:t>Omeka</a:t>
            </a:r>
            <a:r>
              <a:rPr lang="en-US" sz="1800" dirty="0"/>
              <a:t>)</a:t>
            </a:r>
          </a:p>
          <a:p>
            <a:r>
              <a:rPr lang="en-US" sz="1800" dirty="0"/>
              <a:t>CSV— “Comma Separated Values” (the underlying technology behind Excel spreadsheets)</a:t>
            </a:r>
          </a:p>
          <a:p>
            <a:r>
              <a:rPr lang="en-US" sz="1800" dirty="0"/>
              <a:t>RDF—a data model commonly used in linked open data projects</a:t>
            </a:r>
          </a:p>
          <a:p>
            <a:r>
              <a:rPr lang="en-US" sz="1800" dirty="0"/>
              <a:t>Python—good for data manipulation and natural language processing  (among many, many other things!) </a:t>
            </a:r>
          </a:p>
          <a:p>
            <a:r>
              <a:rPr lang="en-US" sz="1800" dirty="0"/>
              <a:t>R—used for statistical computing, data analysis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7E30E8-14C6-41EF-AB8F-5FD7A2D78C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540234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D7A92-8CAA-4E42-E078-0DBBB653D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 and IIIF (Hosting)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641638A-3736-DF4E-E12F-0A8AD37511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University IIIF server</a:t>
            </a:r>
          </a:p>
          <a:p>
            <a:r>
              <a:rPr lang="en-US" dirty="0"/>
              <a:t>A CMS with IIIF built in (</a:t>
            </a:r>
            <a:r>
              <a:rPr lang="en-US" dirty="0" err="1"/>
              <a:t>Islandora</a:t>
            </a:r>
            <a:r>
              <a:rPr lang="en-US" dirty="0"/>
              <a:t>, </a:t>
            </a:r>
            <a:r>
              <a:rPr lang="en-US" dirty="0" err="1"/>
              <a:t>Omeka</a:t>
            </a:r>
            <a:r>
              <a:rPr lang="en-US" dirty="0"/>
              <a:t>, see full list on IIIF site) </a:t>
            </a:r>
          </a:p>
          <a:p>
            <a:r>
              <a:rPr lang="en-US" dirty="0"/>
              <a:t>Independent IIIF hosting (</a:t>
            </a:r>
            <a:r>
              <a:rPr lang="en-US" dirty="0">
                <a:hlinkClick r:id="rId2"/>
              </a:rPr>
              <a:t>see IIIF site</a:t>
            </a:r>
            <a:r>
              <a:rPr lang="en-US" dirty="0"/>
              <a:t>)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C4B4AB-8E9B-5694-9E0E-114F6DDAF9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016481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63FA4E-B19F-50DD-27A7-BAA19BBB4C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Images and IIIF (Viewing)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8C56C2-E685-185D-A823-0086D27016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Universal viewer</a:t>
            </a:r>
          </a:p>
          <a:p>
            <a:r>
              <a:rPr lang="en-US" dirty="0"/>
              <a:t>Mirador/Mirador2</a:t>
            </a:r>
          </a:p>
          <a:p>
            <a:r>
              <a:rPr lang="en-US" dirty="0">
                <a:hlinkClick r:id="rId2"/>
              </a:rPr>
              <a:t>Others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0247EFD-093A-312E-F1E1-56ECE3A785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53498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3C47DB-5037-E6DD-13FC-E200B4AFC4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for Text Manipulation &amp; Analysis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E4A2A09-F1BF-162F-3295-1A3BB5CC34A7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Out-of-the-box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3C733F-A7F2-B2E1-DA01-6C95C69B83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Voyant</a:t>
            </a:r>
            <a:r>
              <a:rPr lang="en-US" dirty="0"/>
              <a:t> Tools</a:t>
            </a:r>
          </a:p>
          <a:p>
            <a:r>
              <a:rPr lang="en-US" dirty="0" err="1"/>
              <a:t>HathiTrust</a:t>
            </a:r>
            <a:r>
              <a:rPr lang="en-US" dirty="0"/>
              <a:t> Research Center Analytics</a:t>
            </a:r>
          </a:p>
          <a:p>
            <a:r>
              <a:rPr lang="en-US" dirty="0"/>
              <a:t>Google </a:t>
            </a:r>
            <a:r>
              <a:rPr lang="en-US" dirty="0" err="1"/>
              <a:t>NGram</a:t>
            </a:r>
            <a:r>
              <a:rPr lang="en-US" dirty="0"/>
              <a:t> Viewer</a:t>
            </a:r>
          </a:p>
          <a:p>
            <a:r>
              <a:rPr lang="en-US" dirty="0" err="1"/>
              <a:t>Catma</a:t>
            </a:r>
            <a:endParaRPr lang="en-US" dirty="0"/>
          </a:p>
          <a:p>
            <a:r>
              <a:rPr lang="en-US" dirty="0"/>
              <a:t>Open Refine</a:t>
            </a:r>
          </a:p>
          <a:p>
            <a:r>
              <a:rPr lang="en-US" dirty="0" err="1"/>
              <a:t>CollateX</a:t>
            </a:r>
            <a:endParaRPr lang="en-US" dirty="0"/>
          </a:p>
          <a:p>
            <a:r>
              <a:rPr lang="en-US" dirty="0" err="1"/>
              <a:t>AntConc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00E56986-3ECF-13A1-C791-B6E0B1601B1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Coding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A1B439D-9BFD-1AF2-C0FE-23B68D7C12A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Python (</a:t>
            </a:r>
            <a:r>
              <a:rPr lang="en-US" dirty="0" err="1"/>
              <a:t>Jupyter</a:t>
            </a:r>
            <a:r>
              <a:rPr lang="en-US" dirty="0"/>
              <a:t> Notebooks, Google </a:t>
            </a:r>
            <a:r>
              <a:rPr lang="en-US" dirty="0" err="1"/>
              <a:t>Colab</a:t>
            </a:r>
            <a:r>
              <a:rPr lang="en-US" dirty="0"/>
              <a:t>, </a:t>
            </a:r>
            <a:r>
              <a:rPr lang="en-US" dirty="0" err="1"/>
              <a:t>Pycharm</a:t>
            </a:r>
            <a:r>
              <a:rPr lang="en-US" dirty="0"/>
              <a:t>) </a:t>
            </a:r>
          </a:p>
          <a:p>
            <a:r>
              <a:rPr lang="en-US" dirty="0"/>
              <a:t>R</a:t>
            </a:r>
          </a:p>
          <a:p>
            <a:r>
              <a:rPr lang="en-US" dirty="0"/>
              <a:t>XQuery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E603263-7A89-3A64-23B1-B4399A55189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333982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6767830A-26C6-A2BE-8E60-E978B5A016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Databases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E6114ECC-6497-19C7-DBA9-530AA9B0583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May be baked into your CMS</a:t>
            </a:r>
          </a:p>
          <a:p>
            <a:r>
              <a:rPr lang="en-US" dirty="0"/>
              <a:t>SQL</a:t>
            </a:r>
          </a:p>
          <a:p>
            <a:r>
              <a:rPr lang="en-US" dirty="0"/>
              <a:t>XML via </a:t>
            </a:r>
            <a:r>
              <a:rPr lang="en-US" dirty="0" err="1"/>
              <a:t>eXide</a:t>
            </a:r>
            <a:endParaRPr lang="en-US" dirty="0"/>
          </a:p>
          <a:p>
            <a:r>
              <a:rPr lang="en-US" dirty="0"/>
              <a:t>MongoDB</a:t>
            </a:r>
          </a:p>
          <a:p>
            <a:r>
              <a:rPr lang="en-US" dirty="0"/>
              <a:t>Neo4j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92D0904-6BBF-9FAF-D69A-827E9BD7B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592544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B9D5AF-6A53-5A9D-48F3-A63ECCD7207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5B2952C-8FE6-3A21-A4AF-C4535D39DC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Gephi</a:t>
            </a:r>
            <a:endParaRPr lang="en-US" dirty="0"/>
          </a:p>
          <a:p>
            <a:r>
              <a:rPr lang="en-US" dirty="0" err="1"/>
              <a:t>Cytoscape</a:t>
            </a:r>
            <a:r>
              <a:rPr lang="en-US" dirty="0"/>
              <a:t> (network analysis. </a:t>
            </a:r>
            <a:r>
              <a:rPr lang="en-US" dirty="0">
                <a:hlinkClick r:id="rId3"/>
              </a:rPr>
              <a:t>Tutorial</a:t>
            </a:r>
            <a:r>
              <a:rPr lang="en-US" dirty="0"/>
              <a:t>)</a:t>
            </a:r>
          </a:p>
          <a:p>
            <a:r>
              <a:rPr lang="en-US" dirty="0">
                <a:hlinkClick r:id="rId4"/>
              </a:rPr>
              <a:t>VisualEyes</a:t>
            </a:r>
            <a:endParaRPr lang="en-US" dirty="0"/>
          </a:p>
          <a:p>
            <a:r>
              <a:rPr lang="en-US" dirty="0">
                <a:hlinkClick r:id="rId5"/>
              </a:rPr>
              <a:t>TimelineJS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E9E726-A305-B4D6-33C7-B44AE87C3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305822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4" name="Rectangle 13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249BDD9-4CA9-38BF-D6D9-DBE40E9ECA7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7699" y="871758"/>
            <a:ext cx="5227171" cy="3871143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5400"/>
              <a:t>The Elevator Pitch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4795709-539F-FB96-ED58-B0DA1226468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2838451"/>
            <a:ext cx="4857857" cy="29527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2000" dirty="0"/>
              <a:t>In 2-3 sentences, what does your project set out to do? </a:t>
            </a:r>
          </a:p>
          <a:p>
            <a:r>
              <a:rPr lang="en-US" sz="2000" dirty="0"/>
              <a:t>Focus on a general audience, such as a colleague outside your field. </a:t>
            </a:r>
          </a:p>
          <a:p>
            <a:r>
              <a:rPr lang="en-US" sz="2000" dirty="0"/>
              <a:t>“What” and “Why” 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7CC41EB-2D81-4303-9171-6401B388BA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 descr="Building entrance and elevators">
            <a:extLst>
              <a:ext uri="{FF2B5EF4-FFF2-40B4-BE49-F238E27FC236}">
                <a16:creationId xmlns:a16="http://schemas.microsoft.com/office/drawing/2014/main" id="{221B9037-A74D-6FB4-2E5F-C3859A376D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537" r="26208" b="-1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4408343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69FB78-7826-CCAD-C7AE-3EB181FCDD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GIS/Mapping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656797-40D5-4B7A-78B7-2FAED8CCEC1A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ARC-GIS: Gold standard, but expensive and requires training. </a:t>
            </a:r>
          </a:p>
          <a:p>
            <a:r>
              <a:rPr lang="en-US" dirty="0"/>
              <a:t>QGIS: Free and open source GIS software. </a:t>
            </a:r>
          </a:p>
          <a:p>
            <a:r>
              <a:rPr lang="en-US" dirty="0" err="1"/>
              <a:t>CartoDB</a:t>
            </a:r>
            <a:endParaRPr lang="en-US" dirty="0"/>
          </a:p>
          <a:p>
            <a:r>
              <a:rPr lang="en-US" dirty="0"/>
              <a:t>Google Earth</a:t>
            </a:r>
          </a:p>
          <a:p>
            <a:r>
              <a:rPr lang="en-US" dirty="0"/>
              <a:t>(many of these use—or can use—KML, an XML-based format, for their data)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7E5F76F-684B-B26B-F6D0-9B56C120A9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591762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005703-2D78-51F6-2038-66C92EC6AE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Annotation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511BB1-C4B9-0ED4-2C70-3B179D58503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Hypothes.is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0D2117-3C79-7322-7B18-9F7BC23CD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70834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9D9164D-7C51-5A12-C928-0003DC7C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 Setting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197A68C-6271-3E70-00B9-C9DDA28A6F6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Prevent scope creep</a:t>
            </a:r>
          </a:p>
          <a:p>
            <a:r>
              <a:rPr lang="en-US" dirty="0"/>
              <a:t>Necessary first step to creating a work plan, project schedule, and budget</a:t>
            </a:r>
          </a:p>
          <a:p>
            <a:r>
              <a:rPr lang="en-US" dirty="0"/>
              <a:t>Reduces communication failures and misunderstandings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740793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3DA4C3-E080-4034-8CCA-C279D4B91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Research Question/Research 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093947-12EE-0896-ECC4-433DE34EF4B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8663075" cy="3747446"/>
          </a:xfrm>
        </p:spPr>
        <p:txBody>
          <a:bodyPr/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is the central question your project seeks to answer, or the problem it sets out to solve?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work is necessary to answer this question/address this problem?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Who benefits from this work?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What tools and expertise are needed to complete the work? 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Technology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People</a:t>
            </a:r>
          </a:p>
          <a:p>
            <a:pPr marL="800100" lvl="1" indent="-342900">
              <a:buFont typeface="Arial" panose="020B0604020202020204" pitchFamily="34" charset="0"/>
              <a:buChar char="•"/>
            </a:pPr>
            <a:r>
              <a:rPr lang="en-US" dirty="0"/>
              <a:t>Training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B0511A-636D-635E-3B8D-EFC26F25103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670713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5856B4-7448-C669-A8BC-8068382DF8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Team Building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850F85-1FCC-86E6-7926-7DA25273A5B8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Identifying needs and finding people who can meet them</a:t>
            </a:r>
          </a:p>
          <a:p>
            <a:r>
              <a:rPr lang="en-US" dirty="0"/>
              <a:t>Developing workflows and team procedures</a:t>
            </a:r>
          </a:p>
          <a:p>
            <a:r>
              <a:rPr lang="en-US" dirty="0"/>
              <a:t>	How do you communicate? How often do you meet? Who makes 	which decisions, and who else has input? </a:t>
            </a:r>
          </a:p>
          <a:p>
            <a:r>
              <a:rPr lang="en-US" dirty="0"/>
              <a:t>Internal team, collaborative planning</a:t>
            </a:r>
          </a:p>
          <a:p>
            <a:r>
              <a:rPr lang="en-US" dirty="0"/>
              <a:t>External advisors and funding bodies: responsibilities, suggestions?</a:t>
            </a:r>
          </a:p>
          <a:p>
            <a:r>
              <a:rPr lang="en-US" dirty="0"/>
              <a:t>Team size determines management needs, </a:t>
            </a:r>
            <a:r>
              <a:rPr lang="en-US" i="1" dirty="0"/>
              <a:t>however</a:t>
            </a:r>
            <a:endParaRPr lang="en-US" dirty="0"/>
          </a:p>
          <a:p>
            <a:r>
              <a:rPr lang="en-US" dirty="0"/>
              <a:t>	ALL teams need clear duties and expectations, regardless of size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BA1BFD-225B-6ED8-E7DD-D8163DB18C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24338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F9388E-4F93-8A01-3BDC-042528D9004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Your Team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5B8F2B2-F1EE-3FEA-D367-98A1D12ADF9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Who are your team members? (Think about all collaborators on the project, from students to technical assistants to trusted advisors) </a:t>
            </a:r>
          </a:p>
          <a:p>
            <a:r>
              <a:rPr lang="en-US" dirty="0"/>
              <a:t>How does each team member contribute to the project?</a:t>
            </a:r>
          </a:p>
          <a:p>
            <a:r>
              <a:rPr lang="en-US" dirty="0"/>
              <a:t>What expertise does each team member have? Does this expertise cover all the project’s needs? 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A48ED82-78AA-405F-AE39-775A7C607A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06710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5DE21C-60F9-82A6-3271-FB3BA2DC5B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Work Plan and Scheduling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D25DA46-CF61-19C7-CD1E-95AD766D339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594022" y="1606378"/>
            <a:ext cx="9899479" cy="4749972"/>
          </a:xfrm>
        </p:spPr>
        <p:txBody>
          <a:bodyPr/>
          <a:lstStyle/>
          <a:p>
            <a:r>
              <a:rPr lang="en-US" dirty="0"/>
              <a:t>What is the scope of the work? </a:t>
            </a:r>
          </a:p>
          <a:p>
            <a:r>
              <a:rPr lang="en-US" dirty="0"/>
              <a:t>	Technical objectives</a:t>
            </a:r>
          </a:p>
          <a:p>
            <a:r>
              <a:rPr lang="en-US" dirty="0"/>
              <a:t>	Research objectives</a:t>
            </a:r>
          </a:p>
          <a:p>
            <a:r>
              <a:rPr lang="en-US" dirty="0"/>
              <a:t>Who will perform the work? </a:t>
            </a:r>
          </a:p>
          <a:p>
            <a:r>
              <a:rPr lang="en-US" dirty="0"/>
              <a:t>	Skills, time, funding </a:t>
            </a:r>
          </a:p>
          <a:p>
            <a:r>
              <a:rPr lang="en-US" dirty="0"/>
              <a:t>	Credit</a:t>
            </a:r>
          </a:p>
          <a:p>
            <a:pPr marL="2114550" marR="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2"/>
              </a:rPr>
              <a:t>http://journalofdigitalhumanities.org/1-4/evaluating-collaborative-digital-scholarship-by-bethany-nowviskie/</a:t>
            </a:r>
            <a:endParaRPr lang="en-US" sz="1800" dirty="0">
              <a:effectLst/>
              <a:latin typeface="Times New Roman" panose="02020603050405020304" pitchFamily="18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2114550" marR="0" lvl="4" indent="-28575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u="sng" dirty="0">
                <a:solidFill>
                  <a:srgbClr val="0563C1"/>
                </a:solidFill>
                <a:effectLst/>
                <a:latin typeface="Times New Roman" panose="02020603050405020304" pitchFamily="18" charset="0"/>
                <a:ea typeface="Calibri" panose="020F0502020204030204" pitchFamily="34" charset="0"/>
                <a:cs typeface="Times New Roman" panose="02020603050405020304" pitchFamily="18" charset="0"/>
                <a:hlinkClick r:id="rId3"/>
              </a:rPr>
              <a:t>https://hcommons.org/deposits/objects/hc:31188/datastreams/CONTENT/content</a:t>
            </a:r>
            <a:endParaRPr lang="en-US" dirty="0"/>
          </a:p>
          <a:p>
            <a:r>
              <a:rPr lang="en-US" dirty="0"/>
              <a:t>How long will the work take?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61DFE7-042C-B9B2-0438-FACA6D61D2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0328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B8776E-545B-EAF4-3E01-1BEB850178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Project Charter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ADA093E-3073-C514-C20D-CF9269298C1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1655805"/>
            <a:ext cx="9199167" cy="4700545"/>
          </a:xfrm>
        </p:spPr>
        <p:txBody>
          <a:bodyPr/>
          <a:lstStyle/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Describes project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Lists project goals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Outlines work plan for each term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Defines what is out of scope that term</a:t>
            </a:r>
          </a:p>
          <a:p>
            <a:pPr marL="800100" lvl="1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Lists past/completed work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Defines roles and responsibilities, project milestones, and workflow processes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Describes constraints, assumptions, risks, and dependencies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Outlines project tools and infrastructure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Includes project budget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Describes sustainability plan</a:t>
            </a:r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en-US" dirty="0"/>
              <a:t>Includes annual reflections from each team member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D5F364-E06C-9203-A0F2-4267FFDB43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2360334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 design</Template>
  <TotalTime>828</TotalTime>
  <Words>1638</Words>
  <Application>Microsoft Macintosh PowerPoint</Application>
  <PresentationFormat>Widescreen</PresentationFormat>
  <Paragraphs>231</Paragraphs>
  <Slides>31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Calisto MT</vt:lpstr>
      <vt:lpstr>Times New Roman</vt:lpstr>
      <vt:lpstr>Univers Condensed</vt:lpstr>
      <vt:lpstr>ChronicleVTI</vt:lpstr>
      <vt:lpstr>Goals, Principles, and Tools</vt:lpstr>
      <vt:lpstr>Goals</vt:lpstr>
      <vt:lpstr>The Elevator Pitch</vt:lpstr>
      <vt:lpstr>Goal Setting</vt:lpstr>
      <vt:lpstr>Research Question/Research Problem</vt:lpstr>
      <vt:lpstr>Team Building</vt:lpstr>
      <vt:lpstr>Your Team</vt:lpstr>
      <vt:lpstr>Work Plan and Scheduling</vt:lpstr>
      <vt:lpstr>Project Charter</vt:lpstr>
      <vt:lpstr>Project Management</vt:lpstr>
      <vt:lpstr>Project Analysis and Evaluation</vt:lpstr>
      <vt:lpstr>Example: Digital Restoration Drama</vt:lpstr>
      <vt:lpstr>Example: Digital Restoration Drama</vt:lpstr>
      <vt:lpstr>Example: Digital Restoration Drama</vt:lpstr>
      <vt:lpstr>Principles</vt:lpstr>
      <vt:lpstr>Externally Imposed Principles</vt:lpstr>
      <vt:lpstr>Internal Principles</vt:lpstr>
      <vt:lpstr>Documentation</vt:lpstr>
      <vt:lpstr>Break Time (10 minutes)</vt:lpstr>
      <vt:lpstr>Tools</vt:lpstr>
      <vt:lpstr>Important Considerations</vt:lpstr>
      <vt:lpstr>Content Management Systems</vt:lpstr>
      <vt:lpstr>Finding Hosting/Web Publishing</vt:lpstr>
      <vt:lpstr>Data Standards, Programming Languages, and When You Might Use Them</vt:lpstr>
      <vt:lpstr>Images and IIIF (Hosting)</vt:lpstr>
      <vt:lpstr>Images and IIIF (Viewing)</vt:lpstr>
      <vt:lpstr>Tools for Text Manipulation &amp; Analysis</vt:lpstr>
      <vt:lpstr>Databases</vt:lpstr>
      <vt:lpstr>Visualization</vt:lpstr>
      <vt:lpstr>GIS/Mapping</vt:lpstr>
      <vt:lpstr>Annotation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Goals, Principles, and Tools</dc:title>
  <dc:creator>Lauren</dc:creator>
  <cp:lastModifiedBy>Liebe, Lauren E</cp:lastModifiedBy>
  <cp:revision>6</cp:revision>
  <dcterms:created xsi:type="dcterms:W3CDTF">2023-02-16T19:08:22Z</dcterms:created>
  <dcterms:modified xsi:type="dcterms:W3CDTF">2023-02-17T18:47:48Z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